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90" r:id="rId3"/>
    <p:sldId id="291" r:id="rId4"/>
    <p:sldId id="273" r:id="rId5"/>
    <p:sldId id="275" r:id="rId6"/>
    <p:sldId id="257" r:id="rId7"/>
    <p:sldId id="259" r:id="rId8"/>
    <p:sldId id="260" r:id="rId9"/>
    <p:sldId id="266" r:id="rId10"/>
    <p:sldId id="267" r:id="rId11"/>
    <p:sldId id="292" r:id="rId12"/>
    <p:sldId id="303" r:id="rId13"/>
    <p:sldId id="311" r:id="rId14"/>
    <p:sldId id="312" r:id="rId15"/>
    <p:sldId id="313" r:id="rId16"/>
    <p:sldId id="315" r:id="rId17"/>
    <p:sldId id="316" r:id="rId18"/>
    <p:sldId id="322" r:id="rId19"/>
    <p:sldId id="323" r:id="rId20"/>
    <p:sldId id="293" r:id="rId21"/>
    <p:sldId id="264" r:id="rId22"/>
    <p:sldId id="265" r:id="rId23"/>
    <p:sldId id="268" r:id="rId24"/>
    <p:sldId id="269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hWvyxuGFuI2b89nVnHrVTvY282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15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65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16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03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17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2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18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09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19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7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12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2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13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4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AC21-44C3-4AF9-9C8A-B9D407CB8A3C}" type="slidenum">
              <a:rPr lang="uk-UA" smtClean="0">
                <a:solidFill>
                  <a:prstClr val="black"/>
                </a:solidFill>
              </a:rPr>
              <a:pPr/>
              <a:t>14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editors/perk/questions-and-answers#plagiaris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rikeplagiarism.com/ru/repor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3741777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ru-RU" sz="5400" dirty="0"/>
              <a:t>Методы предотвращения плагиата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>Юлия Кальчун</a:t>
            </a:r>
            <a:br>
              <a:rPr lang="ru-RU" sz="5400" dirty="0"/>
            </a:br>
            <a:r>
              <a:rPr lang="ru-RU" sz="5400" dirty="0"/>
              <a:t>Есбол Омиржак</a:t>
            </a:r>
            <a:br>
              <a:rPr lang="ru-RU" sz="5400" dirty="0"/>
            </a:br>
            <a:endParaRPr sz="540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StrikePlagiarism.com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170" y="351525"/>
            <a:ext cx="2359660" cy="3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>
            <a:spLocks noGrp="1"/>
          </p:cNvSpPr>
          <p:nvPr>
            <p:ph type="title"/>
          </p:nvPr>
        </p:nvSpPr>
        <p:spPr>
          <a:xfrm>
            <a:off x="838200" y="5984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ru-RU" sz="3600"/>
              <a:t>Дополнительные меры предотвращения академического плагиата</a:t>
            </a:r>
            <a:endParaRPr sz="3600"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1"/>
          </p:nvPr>
        </p:nvSpPr>
        <p:spPr>
          <a:xfrm>
            <a:off x="768626" y="214153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dirty="0"/>
              <a:t>Дисциплинарные меры</a:t>
            </a:r>
            <a:endParaRPr dirty="0"/>
          </a:p>
          <a:p>
            <a:pPr marL="228600" lvl="0" indent="-228600">
              <a:buSzPts val="2800"/>
            </a:pPr>
            <a:r>
              <a:rPr lang="ru-RU" dirty="0"/>
              <a:t>Поощрительные меры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- Меры должны носить обязательный и все уровневый характер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- Все кто вовлечен в процесс антиплагиатной проверки должны знать степень своей ответственности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- Поощрение как студентов, так и научных руководителей!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>
                <a:solidFill>
                  <a:srgbClr val="FF0000"/>
                </a:solidFill>
              </a:rPr>
              <a:t>Как? Есть много разных методов!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55" name="Google Shape;15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988" y="230188"/>
            <a:ext cx="2359660" cy="3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900282-0D65-49D4-9D4C-D14676EC7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05" y="108271"/>
            <a:ext cx="10515600" cy="1325563"/>
          </a:xfrm>
        </p:spPr>
        <p:txBody>
          <a:bodyPr/>
          <a:lstStyle/>
          <a:p>
            <a:r>
              <a:rPr lang="ru-RU" dirty="0"/>
              <a:t>Оценка работы состоит их нескольких этапов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2A295ECA-73E5-4127-9E26-8FB2EDF27B77}"/>
              </a:ext>
            </a:extLst>
          </p:cNvPr>
          <p:cNvSpPr txBox="1">
            <a:spLocks/>
          </p:cNvSpPr>
          <p:nvPr/>
        </p:nvSpPr>
        <p:spPr>
          <a:xfrm>
            <a:off x="672102" y="1690689"/>
            <a:ext cx="10515600" cy="4884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42950" lvl="0" indent="-742950">
              <a:buFont typeface="+mj-lt"/>
              <a:buAutoNum type="arabicPeriod"/>
            </a:pPr>
            <a:r>
              <a:rPr lang="ru-RU" sz="3200" dirty="0"/>
              <a:t>Если работа  не содержит заимствований более 30% первого коэффициента,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/>
              <a:t>Если работа  не содержит заимствований более 5% 2-го коэффициента,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>
                <a:solidFill>
                  <a:srgbClr val="00B050"/>
                </a:solidFill>
              </a:rPr>
              <a:t>Если все цитаты правильно помечены,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Если все цитаты правильно отражены в списке литературы.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Если работа не содержит никаких манипуляций с алфавитом, замены букв, скритого текста итд. </a:t>
            </a:r>
          </a:p>
          <a:p>
            <a:pPr lvl="0"/>
            <a:r>
              <a:rPr lang="ru-RU" sz="3200" dirty="0">
                <a:solidFill>
                  <a:srgbClr val="FF0000"/>
                </a:solidFill>
              </a:rPr>
              <a:t>Работа принимается к защите</a:t>
            </a:r>
          </a:p>
          <a:p>
            <a:pPr lvl="0"/>
            <a:endParaRPr lang="ru-RU" sz="3200" dirty="0"/>
          </a:p>
          <a:p>
            <a:pPr marL="742950" indent="-7429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02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152508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uk-UA" sz="3600" b="1" spc="100" dirty="0">
                <a:solidFill>
                  <a:schemeClr val="tx1"/>
                </a:solidFill>
              </a:rPr>
              <a:t>типы плагиата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12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36776" y="1108817"/>
            <a:ext cx="3319537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преднамеренный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84033" y="1108817"/>
            <a:ext cx="3319537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непреднамеренный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3446872" y="1818375"/>
            <a:ext cx="699342" cy="45849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694129" y="1818376"/>
            <a:ext cx="699342" cy="45849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2" y="2392970"/>
            <a:ext cx="4139370" cy="3700326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Списывание друг у друга</a:t>
            </a:r>
          </a:p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Копирование работы или ее значительной части</a:t>
            </a:r>
          </a:p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Скачивание из интернета</a:t>
            </a:r>
          </a:p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приобретение работы</a:t>
            </a:r>
          </a:p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Компиляция текста из разных источников</a:t>
            </a:r>
          </a:p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Замена слов в предложении</a:t>
            </a:r>
          </a:p>
          <a:p>
            <a:pPr marL="285750" indent="-285750" algn="ctr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 на несуществующую или неточную информацию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Объект 29"/>
          <p:cNvSpPr>
            <a:spLocks noGrp="1"/>
          </p:cNvSpPr>
          <p:nvPr>
            <p:ph idx="1"/>
          </p:nvPr>
        </p:nvSpPr>
        <p:spPr>
          <a:xfrm>
            <a:off x="5879976" y="2392970"/>
            <a:ext cx="4788022" cy="3700326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Копирование предложения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Неправильное перефразирование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Дословное заимствование из учебника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источников в список литературы, но без цитирования в работе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содержит ссылки на источники, но почти не имеет собственного взноса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3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Перефразирование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13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40" name="Заголовок 1"/>
          <p:cNvSpPr txBox="1">
            <a:spLocks/>
          </p:cNvSpPr>
          <p:nvPr/>
        </p:nvSpPr>
        <p:spPr>
          <a:xfrm>
            <a:off x="4031154" y="2346228"/>
            <a:ext cx="4129693" cy="562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defRPr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Незаменимо в случаях: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2886" y="1172453"/>
            <a:ext cx="1123992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9728" algn="ctr">
              <a:buClr>
                <a:srgbClr val="D64A3B">
                  <a:lumMod val="50000"/>
                </a:srgbClr>
              </a:buClr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своими словами текста оригинала с построением собственной структуры предложения</a:t>
            </a:r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2834575" y="3923488"/>
            <a:ext cx="7289633" cy="1023699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defRPr/>
            </a:pPr>
            <a:endParaRPr lang="ru-RU" sz="180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2812984" y="5144234"/>
            <a:ext cx="7311223" cy="949063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84138">
              <a:buClrTx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короткого изложения содержания теоретической концепции или результатов исследований, на которые дается ссылка</a:t>
            </a:r>
            <a:endParaRPr lang="ru-RU" sz="2400" dirty="0">
              <a:solidFill>
                <a:schemeClr val="tx1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30459" y="4019838"/>
            <a:ext cx="741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обобщенной информации при одновременной ссылке на несколько источников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7" name="Блок-схема: ссылка на другую страницу 46"/>
          <p:cNvSpPr/>
          <p:nvPr/>
        </p:nvSpPr>
        <p:spPr>
          <a:xfrm>
            <a:off x="1809623" y="2791028"/>
            <a:ext cx="1019212" cy="687940"/>
          </a:xfrm>
          <a:prstGeom prst="flowChartOffpageConnector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defRPr/>
            </a:pPr>
            <a:endParaRPr lang="ru-RU" sz="180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Блок-схема: ссылка на другую страницу 47"/>
          <p:cNvSpPr/>
          <p:nvPr/>
        </p:nvSpPr>
        <p:spPr>
          <a:xfrm>
            <a:off x="1782293" y="3923487"/>
            <a:ext cx="1030690" cy="683984"/>
          </a:xfrm>
          <a:prstGeom prst="flowChartOffpageConnector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defRPr/>
            </a:pPr>
            <a:endParaRPr lang="ru-RU" sz="180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Блок-схема: ссылка на другую страницу 48"/>
          <p:cNvSpPr/>
          <p:nvPr/>
        </p:nvSpPr>
        <p:spPr>
          <a:xfrm>
            <a:off x="1803885" y="5144234"/>
            <a:ext cx="1009099" cy="690471"/>
          </a:xfrm>
          <a:prstGeom prst="flowChartOffpageConnector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defRPr/>
            </a:pPr>
            <a:endParaRPr lang="ru-RU" sz="180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2834575" y="2791029"/>
            <a:ext cx="7289632" cy="1023699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defRPr/>
            </a:pPr>
            <a:endParaRPr lang="ru-RU" sz="180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30459" y="2908989"/>
            <a:ext cx="777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tabLst>
                <a:tab pos="179388" algn="l"/>
              </a:tabLs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объемных оригинальных цитат для прямого цитирования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Пример</a:t>
            </a:r>
            <a:r>
              <a:rPr lang="ru-RU" sz="3600" b="1" spc="100" dirty="0">
                <a:solidFill>
                  <a:srgbClr val="233F77"/>
                </a:solidFill>
              </a:rPr>
              <a:t> </a:t>
            </a:r>
            <a:r>
              <a:rPr lang="ru-RU" sz="3600" b="1" spc="100" dirty="0">
                <a:solidFill>
                  <a:schemeClr val="tx1"/>
                </a:solidFill>
              </a:rPr>
              <a:t>перефразирования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14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138528" y="1084181"/>
            <a:ext cx="7776864" cy="511256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61900" y="1555745"/>
            <a:ext cx="7605844" cy="1631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09728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отмечают в своей работе ученые Т. Ткаченко, В. Сологуб: «дословное цитирование текста принято в научной литературе для передачи мысли автора. При этом важно, что текст, который цитируется, однозначно идентифицируется как вставленный »[1, с. 71].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8608" y="107388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839" y="316358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перефразирование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5530" y="3686807"/>
            <a:ext cx="77498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 информационной культуры Т. Ткаченко, В. Сологуб считают, что цитирование применяется для того, чтобы подчеркнуть и в точности передать авторскую мысль, при этом применив соответствующие правила надлежащего его оформления [1, с. 71]. В свою очередь, мы считаем необходимым дополнить это утверждение, что цитата должна быть уместной и вписываться в контекст исследования.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9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Обобщение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40" name="Заголовок 1"/>
          <p:cNvSpPr txBox="1">
            <a:spLocks/>
          </p:cNvSpPr>
          <p:nvPr/>
        </p:nvSpPr>
        <p:spPr>
          <a:xfrm>
            <a:off x="3962114" y="2537070"/>
            <a:ext cx="4129693" cy="562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defRPr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необходимо: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297639" y="1131927"/>
            <a:ext cx="7470770" cy="1214301"/>
          </a:xfrm>
          <a:prstGeom prst="roundRect">
            <a:avLst/>
          </a:prstGeom>
          <a:solidFill>
            <a:srgbClr val="EBEBEB"/>
          </a:solidFill>
          <a:ln w="19050" cap="flat" cmpd="sng" algn="ctr">
            <a:solidFill>
              <a:srgbClr val="D6478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>
              <a:buClrTx/>
              <a:defRPr/>
            </a:pPr>
            <a:endParaRPr lang="ru-RU" sz="26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6774" y="1131927"/>
            <a:ext cx="784765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9728" algn="ctr">
              <a:buClr>
                <a:srgbClr val="D64A3B">
                  <a:lumMod val="50000"/>
                </a:srgbClr>
              </a:buClr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основных положений оригинального произведения большого объема собственным словам избежание чрезмерного цитирования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049324" y="3166849"/>
            <a:ext cx="8330437" cy="2929608"/>
            <a:chOff x="269770" y="2791028"/>
            <a:chExt cx="8330437" cy="2929608"/>
          </a:xfrm>
        </p:grpSpPr>
        <p:sp>
          <p:nvSpPr>
            <p:cNvPr id="43" name="Блок-схема: процесс 42"/>
            <p:cNvSpPr/>
            <p:nvPr/>
          </p:nvSpPr>
          <p:spPr>
            <a:xfrm>
              <a:off x="1288983" y="3680125"/>
              <a:ext cx="7289632" cy="927346"/>
            </a:xfrm>
            <a:prstGeom prst="flowChartProcess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endParaRPr lang="ru-RU" sz="180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Блок-схема: процесс 43"/>
            <p:cNvSpPr/>
            <p:nvPr/>
          </p:nvSpPr>
          <p:spPr>
            <a:xfrm>
              <a:off x="1283926" y="4771573"/>
              <a:ext cx="7289631" cy="949063"/>
            </a:xfrm>
            <a:prstGeom prst="flowChartProcess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предоставлять собственные соображения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Блок-схема: ссылка на другую страницу 46"/>
            <p:cNvSpPr/>
            <p:nvPr/>
          </p:nvSpPr>
          <p:spPr>
            <a:xfrm>
              <a:off x="269771" y="2791028"/>
              <a:ext cx="1019212" cy="687940"/>
            </a:xfrm>
            <a:prstGeom prst="flowChartOffpageConnec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endParaRPr lang="ru-RU" sz="18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Блок-схема: ссылка на другую страницу 47"/>
            <p:cNvSpPr/>
            <p:nvPr/>
          </p:nvSpPr>
          <p:spPr>
            <a:xfrm>
              <a:off x="269771" y="3680125"/>
              <a:ext cx="1030690" cy="683984"/>
            </a:xfrm>
            <a:prstGeom prst="flowChartOffpageConnec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endParaRPr lang="ru-RU" sz="180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Блок-схема: ссылка на другую страницу 48"/>
            <p:cNvSpPr/>
            <p:nvPr/>
          </p:nvSpPr>
          <p:spPr>
            <a:xfrm>
              <a:off x="269770" y="4771573"/>
              <a:ext cx="1009099" cy="690471"/>
            </a:xfrm>
            <a:prstGeom prst="flowChartOffpageConnector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endParaRPr lang="ru-RU" sz="180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Блок-схема: процесс 49"/>
            <p:cNvSpPr/>
            <p:nvPr/>
          </p:nvSpPr>
          <p:spPr>
            <a:xfrm>
              <a:off x="1310575" y="2791029"/>
              <a:ext cx="7289632" cy="687940"/>
            </a:xfrm>
            <a:prstGeom prst="flowChartProcess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endParaRPr lang="ru-RU" sz="180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970520" y="4070933"/>
            <a:ext cx="7172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очищать текст от вспомогательных элементов и дополнительных авторских разъяснений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07665" y="3255805"/>
            <a:ext cx="750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основные положения и идеи текста оригинала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3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Практические рекомендации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16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13EE5F-042B-4BFB-8CDB-E6CE54734E33}"/>
              </a:ext>
            </a:extLst>
          </p:cNvPr>
          <p:cNvSpPr txBox="1"/>
          <p:nvPr/>
        </p:nvSpPr>
        <p:spPr>
          <a:xfrm>
            <a:off x="1852952" y="1209976"/>
            <a:ext cx="863553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Текстовый фрагмент из другого источника объемом более предложения, выражающийся в тексте научной работы без изменений или в переводе, должно сопровождаться ссылкой на источник.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перефразирование занимает более одного абзаца, ссылка на соответствующий текст или его автора должно содержаться в каждом абзаце научной работы.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цитата из источника приводится по первоисточникам, в тексте научной работы должна быть ссылка на него.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цитата приводится не по первоисточником, в тексте научной работы должны быть приведены ссылки на источник цитирования ( «цитируется по: _______»).</a:t>
            </a:r>
            <a:endParaRPr lang="uk-UA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0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Практические рекомендации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17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13EE5F-042B-4BFB-8CDB-E6CE54734E33}"/>
              </a:ext>
            </a:extLst>
          </p:cNvPr>
          <p:cNvSpPr txBox="1"/>
          <p:nvPr/>
        </p:nvSpPr>
        <p:spPr>
          <a:xfrm>
            <a:off x="1852952" y="1209976"/>
            <a:ext cx="85635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Научно-техническая информация должна сопровождаться ссылкой на источник, из которого взята информация.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использовании в научной работе текста нормативно-правового акта достаточно указать его название, дату последних изменений или новой редакции.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Обнародованные произведения искусства воспроизведены в тексте работы должны сопровождаться указанием авторов и названия этих произведений (если они известны).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авторы / исполнители неизвестны, следует отметить, что они неизвестны.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невозможности идентифицировать автора, название, исполнителей следует обязательно указать источник.</a:t>
            </a:r>
            <a:endParaRPr lang="uk-UA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6" y="526366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КАК ОФОРМЛЯТЬ ССЫЛКИ?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18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2EBBD2-5A0A-410B-80F2-39DA1EE76DB6}"/>
              </a:ext>
            </a:extLst>
          </p:cNvPr>
          <p:cNvSpPr txBox="1"/>
          <p:nvPr/>
        </p:nvSpPr>
        <p:spPr>
          <a:xfrm>
            <a:off x="1679575" y="1751556"/>
            <a:ext cx="8414757" cy="3578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Ссылки в тексте даются в квадратных скобках - [1], [1, 6], где цифры 1 и 6 соответствуют порядковому номеру работы в списке использованных источников.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Ссылку на страницу приводят после номера источника через запятую с маленькой буквы (с.) - [1, с. 5].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ссылки на несколько работ, их разделяются запятой - [1, с. 5, 6, с. 25-33].</a:t>
            </a:r>
          </a:p>
        </p:txBody>
      </p:sp>
    </p:spTree>
    <p:extLst>
      <p:ext uri="{BB962C8B-B14F-4D97-AF65-F5344CB8AC3E}">
        <p14:creationId xmlns:p14="http://schemas.microsoft.com/office/powerpoint/2010/main" val="238509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715" y="53752"/>
            <a:ext cx="8229600" cy="866488"/>
          </a:xfrm>
        </p:spPr>
        <p:txBody>
          <a:bodyPr>
            <a:normAutofit/>
          </a:bodyPr>
          <a:lstStyle/>
          <a:p>
            <a:pPr lvl="0"/>
            <a:r>
              <a:rPr lang="ru-RU" sz="3600" b="1" spc="100" dirty="0">
                <a:solidFill>
                  <a:schemeClr val="tx1"/>
                </a:solidFill>
              </a:rPr>
              <a:t>КАК ОФОРМЛЯТЬ ССЫЛКИ?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80375" y="6409838"/>
            <a:ext cx="2133600" cy="347092"/>
          </a:xfrm>
        </p:spPr>
        <p:txBody>
          <a:bodyPr/>
          <a:lstStyle/>
          <a:p>
            <a:fld id="{63BB6002-DE88-412B-884E-A6B2CC737F23}" type="slidenum">
              <a:rPr lang="uk-UA" smtClean="0">
                <a:solidFill>
                  <a:prstClr val="white"/>
                </a:solidFill>
              </a:rPr>
              <a:pPr/>
              <a:t>19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AutoShape 2" descr="https://i2.wp.com/www.un.org/sustainabledevelopment/wp-content/uploads/2016/01/YearSustainably_web_sidebox_1A.jpg?ssl=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AutoShape 5" descr="Ð ÐµÐ·ÑÐ»ÑÑÐ°Ñ Ð¿Ð¾ÑÑÐºÑ Ð·Ð¾Ð±ÑÐ°Ð¶ÐµÐ½Ñ Ð·Ð° Ð·Ð°Ð¿Ð¸ÑÐ¾Ð¼ &quot;17 ÑÑÐ»ÐµÐ¹ ÑÑÐ°Ð»Ð¾Ð³Ð¾ ÑÐ¾Ð·Ð²Ð¸ÑÐºÑ Ð¾Ð¾Ð½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3BE937F-197E-4879-A58D-49624C8AF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6" y="6409830"/>
            <a:ext cx="414119" cy="4141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2EBBD2-5A0A-410B-80F2-39DA1EE76DB6}"/>
              </a:ext>
            </a:extLst>
          </p:cNvPr>
          <p:cNvSpPr txBox="1"/>
          <p:nvPr/>
        </p:nvSpPr>
        <p:spPr>
          <a:xfrm>
            <a:off x="1947269" y="1262519"/>
            <a:ext cx="8194491" cy="459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Если использованы материалы или утверждение из монографий, статей, с большим количеством страниц, тогда в ссылке необходимо указать номера страниц, иллюстраций и т.д. из источника, на который дана ссылка.</a:t>
            </a:r>
          </a:p>
          <a:p>
            <a:pPr marL="361950" indent="-361950">
              <a:lnSpc>
                <a:spcPct val="150000"/>
              </a:lnSpc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Ссылка в тексте обычно дается в конце предложения.</a:t>
            </a:r>
          </a:p>
          <a:p>
            <a:pPr marL="361950" indent="-361950">
              <a:lnSpc>
                <a:spcPct val="150000"/>
              </a:lnSpc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Не подавать в тексте развернутых ссылок.</a:t>
            </a:r>
          </a:p>
          <a:p>
            <a:pPr marL="361950" indent="-361950">
              <a:lnSpc>
                <a:spcPct val="150000"/>
              </a:lnSpc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Недопустимы ссылки на неопубликованные и незавершенные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90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7005" y="85802"/>
            <a:ext cx="8229600" cy="792088"/>
          </a:xfrm>
        </p:spPr>
        <p:txBody>
          <a:bodyPr/>
          <a:lstStyle/>
          <a:p>
            <a:r>
              <a:rPr lang="ru-RU" b="1" dirty="0"/>
              <a:t>Опыт реализуемый в Казахстане</a:t>
            </a: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2623442" y="3360982"/>
            <a:ext cx="8576834" cy="21602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b="1" dirty="0"/>
              <a:t>45 университетов </a:t>
            </a:r>
            <a:r>
              <a:rPr lang="ru-RU" sz="1800" dirty="0"/>
              <a:t>сотрудничают с компанией </a:t>
            </a:r>
            <a:r>
              <a:rPr lang="en-GB" sz="1800" dirty="0"/>
              <a:t>Plagiat.pl</a:t>
            </a:r>
            <a:r>
              <a:rPr lang="ru-RU" sz="1800" dirty="0"/>
              <a:t>, в том числе государственные и частные университеты, такие как АЛМА, КазНТУ им. </a:t>
            </a:r>
            <a:r>
              <a:rPr lang="ru-RU" sz="1800" dirty="0" err="1"/>
              <a:t>Сатпаева</a:t>
            </a:r>
            <a:r>
              <a:rPr lang="ru-RU" sz="1800" dirty="0"/>
              <a:t>, </a:t>
            </a:r>
            <a:r>
              <a:rPr lang="ru-RU" sz="1800" dirty="0" err="1"/>
              <a:t>Атырауский</a:t>
            </a:r>
            <a:r>
              <a:rPr lang="ru-RU" sz="1800" dirty="0"/>
              <a:t> Государственный Университет им. </a:t>
            </a:r>
            <a:r>
              <a:rPr lang="ru-RU" sz="1800" dirty="0" err="1"/>
              <a:t>Досмухамедова</a:t>
            </a:r>
            <a:r>
              <a:rPr lang="ru-RU" sz="1800" dirty="0"/>
              <a:t>, </a:t>
            </a:r>
            <a:r>
              <a:rPr lang="ru-RU" sz="1800" dirty="0" err="1"/>
              <a:t>Нархоз</a:t>
            </a:r>
            <a:r>
              <a:rPr lang="ru-RU" sz="1800" dirty="0"/>
              <a:t>, Туран-Астана </a:t>
            </a:r>
            <a:r>
              <a:rPr lang="ru-RU" sz="1800" dirty="0" err="1"/>
              <a:t>итд</a:t>
            </a:r>
            <a:r>
              <a:rPr lang="ru-RU" sz="1800" dirty="0"/>
              <a:t>,</a:t>
            </a:r>
            <a:endParaRPr lang="pl-PL" sz="18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2665877" y="2581080"/>
            <a:ext cx="8037975" cy="85821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dirty="0"/>
              <a:t>Единственная антиплагиатна компания, которая внедряет унифицированные </a:t>
            </a:r>
            <a:r>
              <a:rPr lang="ru-RU" sz="1800" b="1" dirty="0"/>
              <a:t>процедуры проверки и оценки научных и студенческих работ </a:t>
            </a:r>
            <a:r>
              <a:rPr lang="ru-RU" sz="1800" dirty="0"/>
              <a:t>на основе опыта европейских университетов</a:t>
            </a:r>
          </a:p>
        </p:txBody>
      </p:sp>
      <p:pic>
        <p:nvPicPr>
          <p:cNvPr id="4" name="Obraz 3" descr="SP_logo_podst_claim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6122" y="5797822"/>
            <a:ext cx="2448272" cy="10024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97" y="2114814"/>
            <a:ext cx="2898613" cy="2173960"/>
          </a:xfrm>
          <a:prstGeom prst="rect">
            <a:avLst/>
          </a:prstGeom>
        </p:spPr>
      </p:pic>
      <p:sp>
        <p:nvSpPr>
          <p:cNvPr id="8" name="Symbol zastępczy zawartości 5"/>
          <p:cNvSpPr txBox="1">
            <a:spLocks/>
          </p:cNvSpPr>
          <p:nvPr/>
        </p:nvSpPr>
        <p:spPr>
          <a:xfrm>
            <a:off x="3226711" y="3961416"/>
            <a:ext cx="8037975" cy="85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dirty="0"/>
          </a:p>
        </p:txBody>
      </p:sp>
      <p:sp>
        <p:nvSpPr>
          <p:cNvPr id="9" name="Symbol zastępczy zawartości 5"/>
          <p:cNvSpPr txBox="1">
            <a:spLocks/>
          </p:cNvSpPr>
          <p:nvPr/>
        </p:nvSpPr>
        <p:spPr>
          <a:xfrm>
            <a:off x="2623442" y="757088"/>
            <a:ext cx="8037975" cy="85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Plagiat.pl </a:t>
            </a:r>
            <a:r>
              <a:rPr lang="ru-RU" sz="1800" dirty="0"/>
              <a:t>– первая и </a:t>
            </a:r>
            <a:r>
              <a:rPr lang="ru-RU" sz="1800" b="1" dirty="0"/>
              <a:t>единственная антиплагиатная компания, открывшая свое официальное представительство в Казахстане</a:t>
            </a:r>
            <a:r>
              <a:rPr lang="ru-RU" sz="1800" dirty="0"/>
              <a:t>, в г. Алматы,</a:t>
            </a:r>
            <a:endParaRPr lang="pl-PL" sz="1800" dirty="0"/>
          </a:p>
        </p:txBody>
      </p:sp>
      <p:sp>
        <p:nvSpPr>
          <p:cNvPr id="10" name="Symbol zastępczy zawartości 5"/>
          <p:cNvSpPr txBox="1">
            <a:spLocks/>
          </p:cNvSpPr>
          <p:nvPr/>
        </p:nvSpPr>
        <p:spPr>
          <a:xfrm>
            <a:off x="2623442" y="1675291"/>
            <a:ext cx="8037975" cy="85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Strikeplagiarism.com - </a:t>
            </a:r>
            <a:r>
              <a:rPr lang="ru-RU" sz="1800" dirty="0"/>
              <a:t>первая антиплагиатная система, внедрившая казахский язык в алгоритм поиска, и единственная имеющая </a:t>
            </a:r>
            <a:r>
              <a:rPr lang="ru-RU" sz="1800" b="1" dirty="0"/>
              <a:t>интерфейс на казахском языке</a:t>
            </a:r>
            <a:r>
              <a:rPr lang="ru-RU" sz="1800" dirty="0"/>
              <a:t>,</a:t>
            </a:r>
            <a:endParaRPr lang="pl-PL" sz="1800" dirty="0"/>
          </a:p>
        </p:txBody>
      </p:sp>
      <p:sp>
        <p:nvSpPr>
          <p:cNvPr id="11" name="Symbol zastępczy zawartości 5"/>
          <p:cNvSpPr txBox="1">
            <a:spLocks/>
          </p:cNvSpPr>
          <p:nvPr/>
        </p:nvSpPr>
        <p:spPr>
          <a:xfrm>
            <a:off x="2712283" y="4592191"/>
            <a:ext cx="8037975" cy="858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chemeClr val="dk1"/>
              </a:buClr>
              <a:buSzPts val="1800"/>
              <a:buNone/>
            </a:pP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Strikeplagiarism.com - система индексирующая 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научные журналы, публикуемые в SCOPUS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 базой данных акажемических текстов на грузинском языке более 100 000 работ</a:t>
            </a:r>
          </a:p>
        </p:txBody>
      </p:sp>
      <p:sp>
        <p:nvSpPr>
          <p:cNvPr id="13" name="Symbol zastępczy zawartości 5"/>
          <p:cNvSpPr txBox="1">
            <a:spLocks/>
          </p:cNvSpPr>
          <p:nvPr/>
        </p:nvSpPr>
        <p:spPr>
          <a:xfrm>
            <a:off x="2712283" y="5420066"/>
            <a:ext cx="7365362" cy="599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Антиплагиатная система подключена к </a:t>
            </a:r>
            <a:r>
              <a:rPr lang="en-GB" sz="1800" b="1" dirty="0"/>
              <a:t>Moodle</a:t>
            </a:r>
            <a:r>
              <a:rPr lang="ru-RU" sz="1800" b="1" dirty="0"/>
              <a:t> и интегрирована с </a:t>
            </a:r>
            <a:r>
              <a:rPr lang="en-GB" sz="1800" b="1" dirty="0" err="1"/>
              <a:t>Ldap</a:t>
            </a:r>
            <a:r>
              <a:rPr lang="en-GB" sz="1800" b="1" dirty="0"/>
              <a:t> catalogue</a:t>
            </a:r>
            <a:endParaRPr lang="pl-PL" sz="1800" b="1" dirty="0"/>
          </a:p>
        </p:txBody>
      </p:sp>
      <p:sp>
        <p:nvSpPr>
          <p:cNvPr id="12" name="Symbol zastępczy zawartości 5">
            <a:extLst>
              <a:ext uri="{FF2B5EF4-FFF2-40B4-BE49-F238E27FC236}">
                <a16:creationId xmlns:a16="http://schemas.microsoft.com/office/drawing/2014/main" id="{A4DCA4F3-F104-4EC6-B3A6-7AE25DAEA704}"/>
              </a:ext>
            </a:extLst>
          </p:cNvPr>
          <p:cNvSpPr txBox="1">
            <a:spLocks/>
          </p:cNvSpPr>
          <p:nvPr/>
        </p:nvSpPr>
        <p:spPr>
          <a:xfrm>
            <a:off x="2712283" y="6074588"/>
            <a:ext cx="7365362" cy="599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Внедрение системы оплаты в национальной валюте на учетной записи пользователя.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826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602826-27ED-44C9-81A3-FAB08BC6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64" y="1546260"/>
            <a:ext cx="10515600" cy="3765479"/>
          </a:xfrm>
        </p:spPr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Идеи или определения, широко распространены и известны, идиомы;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Перефразирование своими словами фразы при переводе с диалекта или другого языка, если не существует широко известной фразы или принятого официального перевода;</a:t>
            </a:r>
            <a:br>
              <a:rPr lang="ru-RU" sz="2000" dirty="0"/>
            </a:br>
            <a:r>
              <a:rPr lang="ru-RU" sz="2000" dirty="0"/>
              <a:t>Общеизвестные знания и факты;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Произведени фольклора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Официальные документы (законы, указы, постановления, судебные решения, государственные стандарты и т.п.) и их официальные переводы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29618661-2562-4182-97B2-EFB3BB224CC5}"/>
              </a:ext>
            </a:extLst>
          </p:cNvPr>
          <p:cNvSpPr/>
          <p:nvPr/>
        </p:nvSpPr>
        <p:spPr>
          <a:xfrm>
            <a:off x="2399741" y="531911"/>
            <a:ext cx="55563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Что не является плагиатом: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34083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Calibri"/>
              <a:buNone/>
            </a:pPr>
            <a:r>
              <a:rPr lang="ru-RU" sz="3959">
                <a:solidFill>
                  <a:srgbClr val="262626"/>
                </a:solidFill>
              </a:rPr>
              <a:t>Бесплатные антиплагиатные системы?</a:t>
            </a:r>
            <a:br>
              <a:rPr lang="ru-RU" sz="3959">
                <a:solidFill>
                  <a:srgbClr val="262626"/>
                </a:solidFill>
              </a:rPr>
            </a:br>
            <a:r>
              <a:rPr lang="ru-RU" sz="3959">
                <a:solidFill>
                  <a:srgbClr val="262626"/>
                </a:solidFill>
              </a:rPr>
              <a:t>Глобальная проблема!</a:t>
            </a:r>
            <a:br>
              <a:rPr lang="ru-RU" sz="3959">
                <a:solidFill>
                  <a:srgbClr val="262626"/>
                </a:solidFill>
              </a:rPr>
            </a:br>
            <a:endParaRPr sz="3959">
              <a:solidFill>
                <a:srgbClr val="262626"/>
              </a:solidFill>
            </a:endParaRPr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1"/>
          </p:nvPr>
        </p:nvSpPr>
        <p:spPr>
          <a:xfrm>
            <a:off x="313534" y="1304925"/>
            <a:ext cx="11360084" cy="542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Мельница диссертаций (Paper Mill) – бесплатно и добровольно загружаете в базу данных работу, которая компилируется и перепродается! 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Примеры мельниц:</a:t>
            </a:r>
            <a:endParaRPr dirty="0"/>
          </a:p>
          <a:p>
            <a:pPr marL="228600" lvl="0" indent="-1174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 dirty="0">
              <a:solidFill>
                <a:srgbClr val="262626"/>
              </a:solidFill>
            </a:endParaRP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Advego Plagiatus, ETXT.ru – «</a:t>
            </a:r>
            <a:r>
              <a:rPr lang="ru-RU" sz="1750" b="1" dirty="0">
                <a:solidFill>
                  <a:srgbClr val="262626"/>
                </a:solidFill>
              </a:rPr>
              <a:t>антиплагиатные системы-ловушки</a:t>
            </a:r>
            <a:r>
              <a:rPr lang="ru-RU" sz="1750" dirty="0">
                <a:solidFill>
                  <a:srgbClr val="262626"/>
                </a:solidFill>
              </a:rPr>
              <a:t>»- работы добровольно загружаются в базу данных на «антиплагиат», которые далее </a:t>
            </a:r>
            <a:r>
              <a:rPr lang="ru-RU" sz="1750" b="1" dirty="0">
                <a:solidFill>
                  <a:srgbClr val="262626"/>
                </a:solidFill>
              </a:rPr>
              <a:t>перепродаются</a:t>
            </a:r>
            <a:r>
              <a:rPr lang="ru-RU" sz="1750" dirty="0">
                <a:solidFill>
                  <a:srgbClr val="262626"/>
                </a:solidFill>
              </a:rPr>
              <a:t> под видом оригинальных работ, написанных «специалистами»!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Chomikuj.pl (после внедрения новых ограничительных законодательных мер переселились на Кипр), </a:t>
            </a:r>
            <a:r>
              <a:rPr lang="ru-RU" sz="1750" u="sng" dirty="0">
                <a:solidFill>
                  <a:srgbClr val="262626"/>
                </a:solidFill>
              </a:rPr>
              <a:t>череда судебных процессов инициированных авторами диссертаций в Польше!</a:t>
            </a:r>
            <a:endParaRPr sz="1750" u="sng" dirty="0">
              <a:solidFill>
                <a:srgbClr val="262626"/>
              </a:solidFill>
            </a:endParaRP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New York Times в 2014 г. написал о мельнице диссертаций, найденная в Пакистане. Работы писались для бизнесменов и политиков!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Ghost Writers – компании или люди, которые пишут работу за деньги, в форме – «помогу написать работу» или «закажи работу», объявления расклеенные вокруг университетов.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В странах СНГ и Восточной Европе многие преподаватели пишут и продают студентам работы, ЧТО ТАКЖЕ является незаконным и нарушающим закон об авторском праве! Автор не имеет право выдавать чужую работе за свою!</a:t>
            </a:r>
            <a:endParaRPr sz="1750" dirty="0">
              <a:solidFill>
                <a:srgbClr val="262626"/>
              </a:solidFill>
            </a:endParaRP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dirty="0">
                <a:solidFill>
                  <a:srgbClr val="262626"/>
                </a:solidFill>
              </a:rPr>
              <a:t>Собственные разработки – проверка только внутри собственной базы – впустую потраченные бюджетные деньги для имитации борьбы с плагиатом!</a:t>
            </a:r>
            <a:endParaRPr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Char char="•"/>
            </a:pPr>
            <a:r>
              <a:rPr lang="ru-RU" sz="1750" b="1" dirty="0">
                <a:solidFill>
                  <a:srgbClr val="262626"/>
                </a:solidFill>
              </a:rPr>
              <a:t>В Украине нет закона эффективно защищающего авторское право, поэтому вузам необходимо внедрять более эффективные процедуры и процессы проверки работ на плагиат, его предотвращения, работать со студентами и преподавателями, разъясняя авторское право и ответственность. Мы готовы в этом помочь!</a:t>
            </a:r>
            <a:endParaRPr dirty="0"/>
          </a:p>
          <a:p>
            <a:pPr marL="228600" lvl="0" indent="-1174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 dirty="0">
              <a:solidFill>
                <a:srgbClr val="262626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title"/>
          </p:nvPr>
        </p:nvSpPr>
        <p:spPr>
          <a:xfrm>
            <a:off x="392784" y="144351"/>
            <a:ext cx="11406432" cy="1746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Calibri"/>
              <a:buNone/>
            </a:pPr>
            <a:r>
              <a:rPr lang="ru-RU" sz="3959" dirty="0">
                <a:solidFill>
                  <a:srgbClr val="262626"/>
                </a:solidFill>
              </a:rPr>
              <a:t>Пример Мельницы Диссертаций: Проверка уникальности – </a:t>
            </a:r>
            <a:r>
              <a:rPr lang="ru-RU" sz="3959" b="1" dirty="0">
                <a:solidFill>
                  <a:srgbClr val="262626"/>
                </a:solidFill>
              </a:rPr>
              <a:t>бесплатное</a:t>
            </a:r>
            <a:r>
              <a:rPr lang="ru-RU" sz="3959" dirty="0">
                <a:solidFill>
                  <a:srgbClr val="262626"/>
                </a:solidFill>
              </a:rPr>
              <a:t> накопление и компиляция с целью </a:t>
            </a:r>
            <a:r>
              <a:rPr lang="ru-RU" sz="3959" b="1" dirty="0">
                <a:solidFill>
                  <a:srgbClr val="262626"/>
                </a:solidFill>
              </a:rPr>
              <a:t>перепродажи</a:t>
            </a:r>
            <a:endParaRPr b="1" dirty="0"/>
          </a:p>
        </p:txBody>
      </p:sp>
      <p:pic>
        <p:nvPicPr>
          <p:cNvPr id="141" name="Google Shape;141;p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914" y="1890830"/>
            <a:ext cx="6147402" cy="285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1033" y="3304873"/>
            <a:ext cx="5918504" cy="2883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Calibri"/>
              <a:buNone/>
            </a:pPr>
            <a:r>
              <a:rPr lang="ru-RU">
                <a:solidFill>
                  <a:srgbClr val="262626"/>
                </a:solidFill>
              </a:rPr>
              <a:t>Scopus и плагиат</a:t>
            </a: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</a:pPr>
            <a:r>
              <a:rPr lang="ru-RU" dirty="0">
                <a:solidFill>
                  <a:srgbClr val="262626"/>
                </a:solidFill>
              </a:rPr>
              <a:t>Scopus идентифицирует плагиат в опубликованных работах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</a:pPr>
            <a:r>
              <a:rPr lang="ru-RU" dirty="0">
                <a:solidFill>
                  <a:srgbClr val="262626"/>
                </a:solidFill>
              </a:rPr>
              <a:t>В случае нахождения плагиата работа не удаляется из базы, ее вывешивают на время с отметкой «</a:t>
            </a:r>
            <a:r>
              <a:rPr lang="ru-RU" b="1" dirty="0">
                <a:solidFill>
                  <a:srgbClr val="262626"/>
                </a:solidFill>
              </a:rPr>
              <a:t>плагиат</a:t>
            </a:r>
            <a:r>
              <a:rPr lang="ru-RU" dirty="0">
                <a:solidFill>
                  <a:srgbClr val="262626"/>
                </a:solidFill>
              </a:rPr>
              <a:t>»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</a:pPr>
            <a:r>
              <a:rPr lang="ru-RU" dirty="0">
                <a:solidFill>
                  <a:srgbClr val="262626"/>
                </a:solidFill>
              </a:rPr>
              <a:t>Более 200 "хищнических" журналов были удалены из базы Scopus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</a:pPr>
            <a:r>
              <a:rPr lang="ru-RU" dirty="0">
                <a:solidFill>
                  <a:srgbClr val="262626"/>
                </a:solidFill>
              </a:rPr>
              <a:t>Плагиат в научных журналах = удар по рейтингу вуза и страны!</a:t>
            </a:r>
            <a:endParaRPr dirty="0">
              <a:solidFill>
                <a:srgbClr val="26262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u="sng" dirty="0">
                <a:solidFill>
                  <a:schemeClr val="hlink"/>
                </a:solidFill>
                <a:hlinkClick r:id="rId3"/>
              </a:rPr>
              <a:t>https://www.elsevier.com/editors/perk/questions-and-answers#plagiarism</a:t>
            </a:r>
            <a:endParaRPr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Calibri"/>
              <a:buNone/>
            </a:pPr>
            <a:r>
              <a:rPr lang="ru-RU">
                <a:solidFill>
                  <a:srgbClr val="262626"/>
                </a:solidFill>
              </a:rPr>
              <a:t>Чек-лист академической честности:</a:t>
            </a:r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ru-RU" sz="2400">
                <a:solidFill>
                  <a:srgbClr val="262626"/>
                </a:solidFill>
              </a:rPr>
              <a:t>✔ Кодекс академической честности,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ru-RU" sz="2400">
                <a:solidFill>
                  <a:srgbClr val="262626"/>
                </a:solidFill>
              </a:rPr>
              <a:t>✔ Ясные и прозрачные процедуры проверки научных и студенческих работ на наличие плагиата,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ru-RU" sz="2400">
                <a:solidFill>
                  <a:srgbClr val="262626"/>
                </a:solidFill>
              </a:rPr>
              <a:t>✔ Антиплагиатная система, способная находить плагиат в интернете,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ru-RU" sz="2400">
                <a:solidFill>
                  <a:srgbClr val="262626"/>
                </a:solidFill>
              </a:rPr>
              <a:t>✔ Регулярные тренинги для академического персонала и студентов на тему плагиата и академического письма,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ru-RU" sz="2400">
                <a:solidFill>
                  <a:srgbClr val="262626"/>
                </a:solidFill>
              </a:rPr>
              <a:t>✔ Меры поощрения за отсутствие плагиата и наказания за наличие плагиата.</a:t>
            </a:r>
            <a:endParaRPr sz="2400">
              <a:solidFill>
                <a:srgbClr val="262626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solidFill>
                <a:srgbClr val="262626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4D05D7-D67C-4EBD-AD7F-17B0C2A3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b="1" dirty="0" err="1"/>
              <a:t>Ldap</a:t>
            </a:r>
            <a:r>
              <a:rPr lang="en-GB" sz="3000" b="1" dirty="0"/>
              <a:t> catalogue</a:t>
            </a:r>
            <a:r>
              <a:rPr lang="ru-RU" sz="3000" b="1" dirty="0"/>
              <a:t> – универсальная система регистра пользователей университета. Единая база данных корпоративных аккаунтов и паролей.</a:t>
            </a:r>
            <a:endParaRPr lang="ru-RU" sz="30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9D89F4-073B-478D-A914-0BE12DC3B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635" y="1797916"/>
            <a:ext cx="10928927" cy="435133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/>
              <a:t>Синхронизируя с </a:t>
            </a:r>
            <a:r>
              <a:rPr lang="en-GB" dirty="0" err="1"/>
              <a:t>Ldap</a:t>
            </a:r>
            <a:r>
              <a:rPr lang="en-GB" dirty="0"/>
              <a:t> Catalogue </a:t>
            </a:r>
            <a:r>
              <a:rPr lang="ru-RU" dirty="0"/>
              <a:t>система позволит вам: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Забыть об открытии аккаунтов. Система открывает их автоматически сверяя их наличие с Ldap каталогом на сервере вуза </a:t>
            </a:r>
          </a:p>
          <a:p>
            <a:r>
              <a:rPr lang="ru-RU" dirty="0"/>
              <a:t>Создавать или менять пароли для пользователей. </a:t>
            </a:r>
          </a:p>
          <a:p>
            <a:r>
              <a:rPr lang="ru-RU" dirty="0"/>
              <a:t>Войти в аккаунт с помощью универсального пароля, предоставленного пользователю вузом </a:t>
            </a:r>
          </a:p>
          <a:p>
            <a:r>
              <a:rPr lang="ru-RU" dirty="0"/>
              <a:t>Ограничить доступ к аккаунтам. Система не позволит войти на аккаунт, если аккаунт был удален или, пароль был изменен в Ldap каталоге 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1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Плагиат в высшем образовании</a:t>
            </a: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318655" y="1537432"/>
            <a:ext cx="8291264" cy="12527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3200" dirty="0"/>
              <a:t>	</a:t>
            </a:r>
            <a:r>
              <a:rPr lang="ru-RU" sz="3200" dirty="0"/>
              <a:t>С приходом интернета проблема приобрела новые масштабы</a:t>
            </a:r>
            <a:r>
              <a:rPr lang="en-US" sz="3200" dirty="0"/>
              <a:t> ...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635681" y="2673857"/>
            <a:ext cx="4660654" cy="309634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Старая проблема - новый масштаб;</a:t>
            </a:r>
          </a:p>
          <a:p>
            <a:r>
              <a:rPr lang="ru-RU" dirty="0"/>
              <a:t>«Копировать - вставить» популярный метод «написания» дипломных работ;</a:t>
            </a:r>
          </a:p>
          <a:p>
            <a:r>
              <a:rPr lang="ru-RU" dirty="0"/>
              <a:t>«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ghost writer</a:t>
            </a:r>
            <a:r>
              <a:rPr lang="ru-RU" dirty="0"/>
              <a:t>» и продажа готовых дипломных работ через Интернет</a:t>
            </a:r>
            <a:r>
              <a:rPr lang="en-GB" dirty="0"/>
              <a:t>, </a:t>
            </a:r>
            <a:r>
              <a:rPr lang="ru-RU" dirty="0"/>
              <a:t>Мельницы Диссертаций;</a:t>
            </a:r>
          </a:p>
          <a:p>
            <a:r>
              <a:rPr lang="ru-RU" dirty="0"/>
              <a:t>«Коучинг» за деньги со стороны преподавателей;</a:t>
            </a:r>
          </a:p>
          <a:p>
            <a:r>
              <a:rPr lang="ru-RU" dirty="0"/>
              <a:t>Реальная угроза качеству образования.</a:t>
            </a:r>
          </a:p>
        </p:txBody>
      </p:sp>
      <p:pic>
        <p:nvPicPr>
          <p:cNvPr id="4" name="Obraz 3" descr="SP_logo_podst_claim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0216" y="5481501"/>
            <a:ext cx="2448272" cy="100240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5951985" y="3140968"/>
            <a:ext cx="4360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/C + </a:t>
            </a:r>
            <a:r>
              <a:rPr lang="pl-PL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/V</a:t>
            </a:r>
          </a:p>
        </p:txBody>
      </p:sp>
    </p:spTree>
    <p:extLst>
      <p:ext uri="{BB962C8B-B14F-4D97-AF65-F5344CB8AC3E}">
        <p14:creationId xmlns:p14="http://schemas.microsoft.com/office/powerpoint/2010/main" val="41382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CD9478-E25D-4B1D-8040-A52AA0C0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6" y="402070"/>
            <a:ext cx="10095346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Законы, регламенты РК и плагиат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6EADF5-5363-41FC-9A25-2F04AC752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" y="1825625"/>
            <a:ext cx="11748655" cy="435133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 РК об авторских и смежных правах регламентирует вопрос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плагиата и ответственности за него в науке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МОН РК в 2019 г. приняло пакет правовых документов обязывающих вузы с 2019 г. проверять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все академические работы на плагиат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Внутренние процедуры университетов должны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регламентировать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степень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ответственноти за плагиат со стороны преподавателей и студентов  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Внедрение кодекса академической честности и процедур проверки и оценки студенческих и научных работ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снижает риски для руководства вузов </a:t>
            </a:r>
          </a:p>
          <a:p>
            <a:pPr marL="114300" indent="0"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8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471055" y="221962"/>
            <a:ext cx="111852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Calibri"/>
              <a:buNone/>
            </a:pPr>
            <a:r>
              <a:rPr lang="ru-RU" sz="30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Какие способы студенты используют пытаясь обойти антиплагиатную систему?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313765" y="1265382"/>
            <a:ext cx="11412069" cy="4947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endParaRPr lang="ru-RU" sz="186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endParaRPr lang="ru-RU" sz="186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>
              <a:lnSpc>
                <a:spcPct val="110000"/>
              </a:lnSpc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Парафраза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– изменение нескольких слов в тексте взятых у другого автора, изменение местами, а также замена на другие без оформления ссылки на автора</a:t>
            </a:r>
            <a:r>
              <a:rPr lang="ru-RU" sz="186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РЕШЕНА! С помощью, системы «Умного Анализа», разработанной нашей компанией.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Замена букв латиницы на </a:t>
            </a:r>
            <a:r>
              <a:rPr lang="ru-RU" sz="186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кириллицу</a:t>
            </a: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и наоборот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– РЕШЕНА! В отчете подобия отражены сигнал тревоги и попытки обхода.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Добавление скрытых символов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(белых знаков) между словами - РЕШЕНА! В отчете подобия отражены сигнал тревоги и попытки обхода.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Добавление двойного пробела между словами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- РЕШЕНА! В отчете подобия отражены сигнал тревоги и попытки обхода.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Добавление микро-пробела между словами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- РЕШЕНА! В отчете подобия отражены сигнал тревоги и попытки обхода.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Перевод текста с другого языка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- РЕШЕНА! При выборе комбинации языка система может проверить на плагиат в интернете и во внутренней базе данных. Данная </a:t>
            </a:r>
            <a:r>
              <a:rPr lang="ru-RU" sz="186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услуга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является платной. 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Добавление текста в виде фото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-  СКОРО БУДЕТ РЕШЕНА! В отчете изобразится скрытый текст и знак тревоги!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Проверка работы не совпадающей с текстом защиты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– РЕШЕНА! В отчете подобия отражены сигнал тревоги и попытки обхода.</a:t>
            </a:r>
            <a:endParaRPr dirty="0"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Добавление скрытого текста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– СКОРО БУДЕТ РЕШЕНА! В отчете изобразится скрытый текст и знак тревоги!</a:t>
            </a:r>
            <a:endParaRPr sz="186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60"/>
              <a:buFont typeface="Arial"/>
              <a:buChar char="•"/>
            </a:pPr>
            <a:r>
              <a:rPr lang="ru-RU" sz="186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Объединение слов 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– СКОРО БУДЕТ РЕШЕНА! Стараемся разделить тексты, </a:t>
            </a:r>
            <a:r>
              <a:rPr lang="ru-RU" sz="186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идентифицировав</a:t>
            </a:r>
            <a:r>
              <a:rPr lang="ru-RU" sz="186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слова и вставив пробел между ними. </a:t>
            </a:r>
            <a:endParaRPr dirty="0"/>
          </a:p>
          <a:p>
            <a:pPr marL="228600" marR="0" lvl="0" indent="-11049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None/>
            </a:pPr>
            <a:endParaRPr sz="186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01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endParaRPr sz="155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01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endParaRPr sz="155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01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endParaRPr sz="155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01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endParaRPr sz="155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3017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endParaRPr sz="155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Добавление скрытого текста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Текст в отчете может отличаться от текста в работе: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 dirty="0"/>
              <a:t>По количеству слов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 dirty="0"/>
              <a:t>По отсутствию логики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 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StrikePlagiarism.com находит скрытый текст и иденцифитирует его как Белые Знаки.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Образец отчета подобия -</a:t>
            </a:r>
            <a:endParaRPr lang="pl-PL" dirty="0"/>
          </a:p>
          <a:p>
            <a:pPr marL="0" lvl="0" indent="0">
              <a:buSzPts val="2800"/>
              <a:buNone/>
            </a:pPr>
            <a:r>
              <a:rPr lang="pl-PL" dirty="0">
                <a:hlinkClick r:id="rId3"/>
              </a:rPr>
              <a:t>https://strikeplagiarism.com/ru/report.html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В отчете подобия текст не имеет смысла</a:t>
            </a:r>
            <a:br>
              <a:rPr lang="ru-RU"/>
            </a:br>
            <a:endParaRPr/>
          </a:p>
        </p:txBody>
      </p:sp>
      <p:pic>
        <p:nvPicPr>
          <p:cNvPr id="111" name="Google Shape;111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441174"/>
            <a:ext cx="10204174" cy="4850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title"/>
          </p:nvPr>
        </p:nvSpPr>
        <p:spPr>
          <a:xfrm>
            <a:off x="279400" y="365125"/>
            <a:ext cx="118008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Необходимые меры для предотвращения плагиата и обхода системы</a:t>
            </a:r>
            <a:endParaRPr/>
          </a:p>
        </p:txBody>
      </p:sp>
      <p:sp>
        <p:nvSpPr>
          <p:cNvPr id="148" name="Google Shape;148;p11"/>
          <p:cNvSpPr txBox="1">
            <a:spLocks noGrp="1"/>
          </p:cNvSpPr>
          <p:nvPr>
            <p:ph type="body" idx="1"/>
          </p:nvPr>
        </p:nvSpPr>
        <p:spPr>
          <a:xfrm>
            <a:off x="203200" y="1581150"/>
            <a:ext cx="11877040" cy="455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Внедрить </a:t>
            </a:r>
            <a:r>
              <a:rPr lang="ru-RU" sz="1500" b="1" dirty="0"/>
              <a:t>процедуры проверки и оценки</a:t>
            </a:r>
            <a:r>
              <a:rPr lang="ru-RU" sz="1500" dirty="0"/>
              <a:t> всех типов работ на плагиат </a:t>
            </a:r>
            <a:r>
              <a:rPr lang="ru-RU" sz="1500" b="1" dirty="0"/>
              <a:t>и кодекс академической честности</a:t>
            </a:r>
            <a:r>
              <a:rPr lang="ru-RU" sz="1500" dirty="0"/>
              <a:t>,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Проверять </a:t>
            </a:r>
            <a:r>
              <a:rPr lang="ru-RU" sz="1500" b="1" dirty="0"/>
              <a:t>все </a:t>
            </a:r>
            <a:r>
              <a:rPr lang="ru-RU" sz="1500" dirty="0"/>
              <a:t>работы </a:t>
            </a:r>
            <a:r>
              <a:rPr lang="ru-RU" sz="1500" b="1" dirty="0"/>
              <a:t>на плагиат</a:t>
            </a:r>
            <a:r>
              <a:rPr lang="ru-RU" sz="1500" dirty="0"/>
              <a:t>, а не выборочно – это не объективно, и не эффективно,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Проверять </a:t>
            </a:r>
            <a:r>
              <a:rPr lang="ru-RU" sz="1500" b="1" dirty="0"/>
              <a:t>все типы</a:t>
            </a:r>
            <a:r>
              <a:rPr lang="ru-RU" sz="1500" dirty="0"/>
              <a:t> письменных работ на плагиат, как студенческих так и научных – воспитание ученого и специалиста  начинается с курсовой работы, а не с диссертации кандидата наук,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Проводить </a:t>
            </a:r>
            <a:r>
              <a:rPr lang="ru-RU" sz="1500" b="1" dirty="0"/>
              <a:t>тренинги</a:t>
            </a:r>
            <a:r>
              <a:rPr lang="ru-RU" sz="1500" dirty="0"/>
              <a:t> для </a:t>
            </a:r>
            <a:r>
              <a:rPr lang="ru-RU" sz="1500" b="1" dirty="0"/>
              <a:t>преподавателей</a:t>
            </a:r>
            <a:r>
              <a:rPr lang="ru-RU" sz="1500" dirty="0"/>
              <a:t> и </a:t>
            </a:r>
            <a:r>
              <a:rPr lang="ru-RU" sz="1500" b="1" dirty="0"/>
              <a:t>студентов</a:t>
            </a:r>
            <a:r>
              <a:rPr lang="ru-RU" sz="1500" dirty="0"/>
              <a:t> – привлекайте нашу команду, мы готовы выехать в ваш вуз!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Проводить </a:t>
            </a:r>
            <a:r>
              <a:rPr lang="ru-RU" sz="1500" b="1" dirty="0"/>
              <a:t>аудит</a:t>
            </a:r>
            <a:r>
              <a:rPr lang="ru-RU" sz="1500" dirty="0"/>
              <a:t> раз в два года и </a:t>
            </a:r>
            <a:r>
              <a:rPr lang="ru-RU" sz="1500" b="1" dirty="0"/>
              <a:t>анализировать</a:t>
            </a:r>
            <a:r>
              <a:rPr lang="ru-RU" sz="1500" dirty="0"/>
              <a:t> на сколько </a:t>
            </a:r>
            <a:r>
              <a:rPr lang="ru-RU" sz="1500" b="1" dirty="0"/>
              <a:t>процессы</a:t>
            </a:r>
            <a:r>
              <a:rPr lang="ru-RU" sz="1500" dirty="0"/>
              <a:t>, которые используют вузы </a:t>
            </a:r>
            <a:r>
              <a:rPr lang="ru-RU" sz="1500" b="1" dirty="0"/>
              <a:t>эффективны</a:t>
            </a:r>
            <a:r>
              <a:rPr lang="ru-RU" sz="1500" dirty="0"/>
              <a:t>!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ru-RU" sz="1500" dirty="0"/>
              <a:t>Технические меры: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Работы рекомендуем принимать только в </a:t>
            </a:r>
            <a:r>
              <a:rPr lang="ru-RU" sz="1500" b="1" dirty="0"/>
              <a:t>одном</a:t>
            </a:r>
            <a:r>
              <a:rPr lang="ru-RU" sz="1500" dirty="0"/>
              <a:t> формате – лучше всего в </a:t>
            </a:r>
            <a:r>
              <a:rPr lang="ru-RU" sz="1500" b="1" dirty="0"/>
              <a:t>DOC</a:t>
            </a:r>
            <a:r>
              <a:rPr lang="ru-RU" sz="1500" dirty="0"/>
              <a:t>, и </a:t>
            </a:r>
            <a:r>
              <a:rPr lang="ru-RU" sz="1500" b="1" dirty="0"/>
              <a:t>вписать в процедуру</a:t>
            </a:r>
            <a:r>
              <a:rPr lang="ru-RU" sz="1500" dirty="0"/>
              <a:t>,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b="1" dirty="0"/>
              <a:t>PDF</a:t>
            </a:r>
            <a:r>
              <a:rPr lang="ru-RU" sz="1500" dirty="0"/>
              <a:t> - это тип файла можно </a:t>
            </a:r>
            <a:r>
              <a:rPr lang="ru-RU" sz="1500" b="1" dirty="0"/>
              <a:t>легко обойти</a:t>
            </a:r>
            <a:r>
              <a:rPr lang="ru-RU" sz="1500" dirty="0"/>
              <a:t>, заменив часть текста на </a:t>
            </a:r>
            <a:r>
              <a:rPr lang="ru-RU" sz="1500" b="1" dirty="0"/>
              <a:t>картинку</a:t>
            </a:r>
            <a:r>
              <a:rPr lang="ru-RU" sz="1500" dirty="0"/>
              <a:t>, или плохо сконвертировав Word file,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Отчет необходимо проверять на </a:t>
            </a:r>
            <a:r>
              <a:rPr lang="ru-RU" sz="1500" b="1" dirty="0"/>
              <a:t>наличие манипуляций</a:t>
            </a:r>
            <a:r>
              <a:rPr lang="ru-RU" sz="1500" dirty="0"/>
              <a:t>, обращая внимания на сигналы </a:t>
            </a:r>
            <a:r>
              <a:rPr lang="ru-RU" sz="1500" b="1" dirty="0"/>
              <a:t>Тревоги</a:t>
            </a:r>
            <a:r>
              <a:rPr lang="ru-RU" sz="1500" dirty="0"/>
              <a:t> в начале отчета и отметки в содержании работы,</a:t>
            </a:r>
            <a:endParaRPr lang="ru-RU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Внедрить другие технические средства повышение прозрачности в академическом процессе – ЛМС системы – LMS – Learning Management System</a:t>
            </a:r>
            <a:endParaRPr sz="1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/>
          </a:p>
          <a:p>
            <a:pPr marL="22860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  <a:p>
            <a:pPr marL="22860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  <a:p>
            <a:pPr marL="22860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 dirty="0"/>
              <a:t> </a:t>
            </a:r>
            <a:endParaRPr dirty="0"/>
          </a:p>
          <a:p>
            <a:pPr marL="22860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1850</Words>
  <Application>Microsoft Office PowerPoint</Application>
  <PresentationFormat>Широкоэкранный</PresentationFormat>
  <Paragraphs>194</Paragraphs>
  <Slides>24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Wingdings</vt:lpstr>
      <vt:lpstr>Тема Office</vt:lpstr>
      <vt:lpstr>Методы предотвращения плагиата  Юлия Кальчун Есбол Омиржак </vt:lpstr>
      <vt:lpstr>Опыт реализуемый в Казахстане</vt:lpstr>
      <vt:lpstr>Ldap catalogue – универсальная система регистра пользователей университета. Единая база данных корпоративных аккаунтов и паролей.</vt:lpstr>
      <vt:lpstr>Плагиат в высшем образовании</vt:lpstr>
      <vt:lpstr>Законы, регламенты РК и плагиат</vt:lpstr>
      <vt:lpstr>Презентация PowerPoint</vt:lpstr>
      <vt:lpstr>Добавление скрытого текста</vt:lpstr>
      <vt:lpstr>В отчете подобия текст не имеет смысла </vt:lpstr>
      <vt:lpstr>Необходимые меры для предотвращения плагиата и обхода системы</vt:lpstr>
      <vt:lpstr>Дополнительные меры предотвращения академического плагиата</vt:lpstr>
      <vt:lpstr>Оценка работы состоит их нескольких этапов</vt:lpstr>
      <vt:lpstr>типы плагиата</vt:lpstr>
      <vt:lpstr>Перефразирование</vt:lpstr>
      <vt:lpstr>Пример перефразирования</vt:lpstr>
      <vt:lpstr>Обобщение</vt:lpstr>
      <vt:lpstr>Практические рекомендации</vt:lpstr>
      <vt:lpstr>Практические рекомендации</vt:lpstr>
      <vt:lpstr>КАК ОФОРМЛЯТЬ ССЫЛКИ?</vt:lpstr>
      <vt:lpstr>КАК ОФОРМЛЯТЬ ССЫЛКИ?</vt:lpstr>
      <vt:lpstr>  - Идеи или определения, широко распространены и известны, идиомы;  - Перефразирование своими словами фразы при переводе с диалекта или другого языка, если не существует широко известной фразы или принятого официального перевода; Общеизвестные знания и факты;  - Произведени фольклора  - Официальные документы (законы, указы, постановления, судебные решения, государственные стандарты и т.п.) и их официальные переводы</vt:lpstr>
      <vt:lpstr>Бесплатные антиплагиатные системы? Глобальная проблема! </vt:lpstr>
      <vt:lpstr>Пример Мельницы Диссертаций: Проверка уникальности – бесплатное накопление и компиляция с целью перепродажи</vt:lpstr>
      <vt:lpstr>Scopus и плагиат</vt:lpstr>
      <vt:lpstr>Чек-лист академической честности: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предотвращения плагиата</dc:title>
  <dc:creator>Ali Tahmazov</dc:creator>
  <cp:lastModifiedBy>РИО</cp:lastModifiedBy>
  <cp:revision>134</cp:revision>
  <dcterms:created xsi:type="dcterms:W3CDTF">2015-06-12T08:28:29Z</dcterms:created>
  <dcterms:modified xsi:type="dcterms:W3CDTF">2019-10-28T03:17:14Z</dcterms:modified>
</cp:coreProperties>
</file>